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258" r:id="rId3"/>
    <p:sldId id="259" r:id="rId4"/>
    <p:sldId id="263" r:id="rId5"/>
    <p:sldId id="268" r:id="rId6"/>
    <p:sldId id="269" r:id="rId7"/>
    <p:sldId id="261" r:id="rId8"/>
    <p:sldId id="262" r:id="rId9"/>
    <p:sldId id="260" r:id="rId10"/>
    <p:sldId id="264" r:id="rId11"/>
    <p:sldId id="279" r:id="rId12"/>
    <p:sldId id="281" r:id="rId13"/>
    <p:sldId id="266" r:id="rId14"/>
    <p:sldId id="265" r:id="rId15"/>
    <p:sldId id="271" r:id="rId16"/>
    <p:sldId id="267" r:id="rId17"/>
    <p:sldId id="272" r:id="rId18"/>
    <p:sldId id="273" r:id="rId19"/>
    <p:sldId id="270" r:id="rId20"/>
    <p:sldId id="277" r:id="rId21"/>
    <p:sldId id="276" r:id="rId22"/>
    <p:sldId id="274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94" autoAdjust="0"/>
    <p:restoredTop sz="86156" autoAdjust="0"/>
  </p:normalViewPr>
  <p:slideViewPr>
    <p:cSldViewPr>
      <p:cViewPr varScale="1">
        <p:scale>
          <a:sx n="59" d="100"/>
          <a:sy n="59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9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96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9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96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F5E2-618A-4481-85BE-609F4BEEE028}" type="slidenum">
              <a:rPr lang="es-AR" smtClean="0"/>
              <a:pPr/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9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81000" y="4419600"/>
            <a:ext cx="8077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Asociación y Dependencia de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304800" y="1371600"/>
            <a:ext cx="7620000" cy="4401205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//Comandos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encender(){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mechero = true;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apagar(){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mechero = false;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establecerCapacidad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capacidad = c;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establecerTermostato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(Termostato t){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//Requiere t ligado 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termostato = t;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7620000" cy="4154984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encendido(){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mechero;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obtenerCapacidad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capacidad;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Termostato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obtenerTermostato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termostato;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461740" y="1600200"/>
            <a:ext cx="822506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En este caso de estudio la clase </a:t>
            </a:r>
            <a:r>
              <a:rPr lang="es-AR" altLang="es-AR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 no brinda un método </a:t>
            </a:r>
            <a:r>
              <a:rPr lang="es-AR" altLang="es-AR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obtenerMechero</a:t>
            </a:r>
            <a:r>
              <a:rPr lang="es-AR" altLang="es-AR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s-AR" altLang="es-AR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tenemos que tenerlo en cuenta al implementar </a:t>
            </a:r>
            <a:r>
              <a:rPr lang="es-AR" altLang="es-AR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altLang="es-AR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 y </a:t>
            </a:r>
            <a:r>
              <a:rPr lang="es-AR" altLang="es-AR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endParaRPr lang="es-AR" altLang="es-AR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Además, el constructor inicializa uno de los atributos en un valor constante, debemos tenerlo en cuenta cuando implementamos </a:t>
            </a:r>
            <a:r>
              <a:rPr lang="es-AR" altLang="es-AR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clone.</a:t>
            </a:r>
            <a:endParaRPr lang="es-AR" altLang="es-AR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s-AR" altLang="es-AR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2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61740" y="1412776"/>
            <a:ext cx="8225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AR" altLang="es-AR" sz="2400" dirty="0">
                <a:solidFill>
                  <a:srgbClr val="000000"/>
                </a:solidFill>
                <a:cs typeface="Times New Roman" pitchFamily="18" charset="0"/>
              </a:rPr>
              <a:t>El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 comando </a:t>
            </a:r>
            <a:r>
              <a:rPr lang="es-AR" altLang="es-AR" sz="2400" b="1" dirty="0" err="1">
                <a:solidFill>
                  <a:srgbClr val="000000"/>
                </a:solidFill>
                <a:cs typeface="Times New Roman" pitchFamily="18" charset="0"/>
              </a:rPr>
              <a:t>copy</a:t>
            </a:r>
            <a:r>
              <a:rPr lang="es-AR" altLang="es-AR" sz="2400" dirty="0">
                <a:solidFill>
                  <a:srgbClr val="000000"/>
                </a:solidFill>
                <a:cs typeface="Times New Roman" pitchFamily="18" charset="0"/>
              </a:rPr>
              <a:t> modifica el estado interno del objeto que recibe el mensaje con el estado interno del objeto que pasa como parámetro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1740" y="2625603"/>
            <a:ext cx="82250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En la </a:t>
            </a:r>
            <a:r>
              <a:rPr lang="es-AR" altLang="es-AR" sz="2400" b="1" dirty="0" smtClean="0">
                <a:solidFill>
                  <a:srgbClr val="000000"/>
                </a:solidFill>
                <a:cs typeface="Times New Roman" pitchFamily="18" charset="0"/>
              </a:rPr>
              <a:t>copia superficial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los dos </a:t>
            </a:r>
            <a:r>
              <a:rPr lang="es-AR" altLang="es-AR" sz="2400" dirty="0" err="1" smtClean="0">
                <a:solidFill>
                  <a:srgbClr val="000000"/>
                </a:solidFill>
                <a:cs typeface="Times New Roman" pitchFamily="18" charset="0"/>
              </a:rPr>
              <a:t>termotanques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 quedan asociados a un mismo termostato.  La referencia al termostato del </a:t>
            </a:r>
            <a:r>
              <a:rPr lang="es-AR" altLang="es-AR" sz="2400" dirty="0" err="1" smtClean="0">
                <a:solidFill>
                  <a:srgbClr val="000000"/>
                </a:solidFill>
                <a:cs typeface="Times New Roman" pitchFamily="18" charset="0"/>
              </a:rPr>
              <a:t>termotanque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 que pasa como parámetro, se asigna al atributo de instancia </a:t>
            </a:r>
            <a:r>
              <a:rPr lang="es-AR" altLang="es-AR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termostato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, del </a:t>
            </a:r>
            <a:r>
              <a:rPr lang="es-AR" altLang="es-AR" sz="2400" dirty="0" err="1" smtClean="0">
                <a:solidFill>
                  <a:srgbClr val="000000"/>
                </a:solidFill>
                <a:cs typeface="Times New Roman" pitchFamily="18" charset="0"/>
              </a:rPr>
              <a:t>termotanque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 que recibe el mensaje. 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4581128"/>
            <a:ext cx="82250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En la </a:t>
            </a:r>
            <a:r>
              <a:rPr lang="es-AR" altLang="es-AR" sz="2400" b="1" dirty="0" smtClean="0">
                <a:solidFill>
                  <a:srgbClr val="000000"/>
                </a:solidFill>
                <a:cs typeface="Times New Roman" pitchFamily="18" charset="0"/>
              </a:rPr>
              <a:t>copia profundidad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los dos </a:t>
            </a:r>
            <a:r>
              <a:rPr lang="es-AR" altLang="es-AR" sz="2400" dirty="0" err="1" smtClean="0">
                <a:solidFill>
                  <a:srgbClr val="000000"/>
                </a:solidFill>
                <a:cs typeface="Times New Roman" pitchFamily="18" charset="0"/>
              </a:rPr>
              <a:t>termotanques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 quedan asociados a  distintos termostatos, equivalentes entre sí.  El estado interno del termostato del </a:t>
            </a:r>
            <a:r>
              <a:rPr lang="es-AR" altLang="es-AR" sz="2400" dirty="0" err="1" smtClean="0">
                <a:solidFill>
                  <a:srgbClr val="000000"/>
                </a:solidFill>
                <a:cs typeface="Times New Roman" pitchFamily="18" charset="0"/>
              </a:rPr>
              <a:t>termotanque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 que pasa como parámetro, se copia en el estado interno del termostato asociado al </a:t>
            </a:r>
            <a:r>
              <a:rPr lang="es-AR" altLang="es-AR" sz="2400" dirty="0" err="1" smtClean="0">
                <a:solidFill>
                  <a:srgbClr val="000000"/>
                </a:solidFill>
                <a:cs typeface="Times New Roman" pitchFamily="18" charset="0"/>
              </a:rPr>
              <a:t>termotanque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 que recibe el mensaje.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199" y="32368"/>
            <a:ext cx="6185537" cy="1143000"/>
          </a:xfrm>
        </p:spPr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3" name="4 Marcador de contenido"/>
          <p:cNvSpPr txBox="1">
            <a:spLocks/>
          </p:cNvSpPr>
          <p:nvPr/>
        </p:nvSpPr>
        <p:spPr>
          <a:xfrm>
            <a:off x="395536" y="1412776"/>
            <a:ext cx="8138864" cy="2462213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s-AR" sz="2200" dirty="0" err="1">
                <a:solidFill>
                  <a:schemeClr val="tx1"/>
                </a:solidFill>
              </a:rPr>
              <a:t>public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void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copy</a:t>
            </a:r>
            <a:r>
              <a:rPr lang="es-AR" sz="2200" dirty="0">
                <a:solidFill>
                  <a:schemeClr val="tx1"/>
                </a:solidFill>
              </a:rPr>
              <a:t> (</a:t>
            </a:r>
            <a:r>
              <a:rPr lang="es-AR" sz="2200" dirty="0" err="1">
                <a:solidFill>
                  <a:schemeClr val="tx1"/>
                </a:solidFill>
              </a:rPr>
              <a:t>TermoTanque</a:t>
            </a:r>
            <a:r>
              <a:rPr lang="es-AR" sz="2200" dirty="0">
                <a:solidFill>
                  <a:schemeClr val="tx1"/>
                </a:solidFill>
              </a:rPr>
              <a:t> t ){</a:t>
            </a:r>
          </a:p>
          <a:p>
            <a:r>
              <a:rPr lang="es-AR" sz="2200" dirty="0">
                <a:solidFill>
                  <a:schemeClr val="tx1"/>
                </a:solidFill>
              </a:rPr>
              <a:t>//Requiere t ligado 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if</a:t>
            </a:r>
            <a:r>
              <a:rPr lang="es-AR" sz="2200" dirty="0">
                <a:solidFill>
                  <a:schemeClr val="tx1"/>
                </a:solidFill>
              </a:rPr>
              <a:t> (</a:t>
            </a:r>
            <a:r>
              <a:rPr lang="es-AR" sz="2200" dirty="0" err="1">
                <a:solidFill>
                  <a:schemeClr val="tx1"/>
                </a:solidFill>
              </a:rPr>
              <a:t>t.encendido</a:t>
            </a:r>
            <a:r>
              <a:rPr lang="es-AR" sz="2200" dirty="0">
                <a:solidFill>
                  <a:schemeClr val="tx1"/>
                </a:solidFill>
              </a:rPr>
              <a:t>()) mechero= true;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else</a:t>
            </a:r>
            <a:r>
              <a:rPr lang="es-AR" sz="2200" dirty="0">
                <a:solidFill>
                  <a:schemeClr val="tx1"/>
                </a:solidFill>
              </a:rPr>
              <a:t> mechero = false; 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capacidad = </a:t>
            </a:r>
            <a:r>
              <a:rPr lang="es-AR" sz="2200" dirty="0" err="1">
                <a:solidFill>
                  <a:schemeClr val="tx1"/>
                </a:solidFill>
              </a:rPr>
              <a:t>t.obtenerCapacidad</a:t>
            </a:r>
            <a:r>
              <a:rPr lang="es-AR" sz="2200" dirty="0">
                <a:solidFill>
                  <a:schemeClr val="tx1"/>
                </a:solidFill>
              </a:rPr>
              <a:t>();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termostato =  </a:t>
            </a:r>
            <a:r>
              <a:rPr lang="es-AR" sz="2200" dirty="0" err="1">
                <a:solidFill>
                  <a:schemeClr val="tx1"/>
                </a:solidFill>
              </a:rPr>
              <a:t>t.obtenerTermostato</a:t>
            </a:r>
            <a:r>
              <a:rPr lang="es-AR" sz="2200" dirty="0">
                <a:solidFill>
                  <a:schemeClr val="tx1"/>
                </a:solidFill>
              </a:rPr>
              <a:t>();</a:t>
            </a:r>
          </a:p>
          <a:p>
            <a:r>
              <a:rPr lang="es-AR" sz="22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" name="4 Marcador de contenido"/>
          <p:cNvSpPr txBox="1">
            <a:spLocks/>
          </p:cNvSpPr>
          <p:nvPr/>
        </p:nvSpPr>
        <p:spPr>
          <a:xfrm>
            <a:off x="395536" y="4014787"/>
            <a:ext cx="8138864" cy="2462213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s-AR" sz="2200" dirty="0" err="1">
                <a:solidFill>
                  <a:schemeClr val="tx1"/>
                </a:solidFill>
              </a:rPr>
              <a:t>public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void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copy</a:t>
            </a:r>
            <a:r>
              <a:rPr lang="es-AR" sz="2200" dirty="0">
                <a:solidFill>
                  <a:schemeClr val="tx1"/>
                </a:solidFill>
              </a:rPr>
              <a:t> (</a:t>
            </a:r>
            <a:r>
              <a:rPr lang="es-AR" sz="2200" dirty="0" err="1">
                <a:solidFill>
                  <a:schemeClr val="tx1"/>
                </a:solidFill>
              </a:rPr>
              <a:t>TermoTanque</a:t>
            </a:r>
            <a:r>
              <a:rPr lang="es-AR" sz="2200" dirty="0">
                <a:solidFill>
                  <a:schemeClr val="tx1"/>
                </a:solidFill>
              </a:rPr>
              <a:t> t ){</a:t>
            </a:r>
          </a:p>
          <a:p>
            <a:r>
              <a:rPr lang="es-AR" sz="2200" dirty="0">
                <a:solidFill>
                  <a:schemeClr val="tx1"/>
                </a:solidFill>
              </a:rPr>
              <a:t>//Requiere t ligado 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if</a:t>
            </a:r>
            <a:r>
              <a:rPr lang="es-AR" sz="2200" dirty="0">
                <a:solidFill>
                  <a:schemeClr val="tx1"/>
                </a:solidFill>
              </a:rPr>
              <a:t> (</a:t>
            </a:r>
            <a:r>
              <a:rPr lang="es-AR" sz="2200" dirty="0" err="1">
                <a:solidFill>
                  <a:schemeClr val="tx1"/>
                </a:solidFill>
              </a:rPr>
              <a:t>t.encendido</a:t>
            </a:r>
            <a:r>
              <a:rPr lang="es-AR" sz="2200" dirty="0">
                <a:solidFill>
                  <a:schemeClr val="tx1"/>
                </a:solidFill>
              </a:rPr>
              <a:t>()) mechero= true;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else</a:t>
            </a:r>
            <a:r>
              <a:rPr lang="es-AR" sz="2200" dirty="0">
                <a:solidFill>
                  <a:schemeClr val="tx1"/>
                </a:solidFill>
              </a:rPr>
              <a:t> mechero = false; 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capacidad = </a:t>
            </a:r>
            <a:r>
              <a:rPr lang="es-AR" sz="2200" dirty="0" err="1">
                <a:solidFill>
                  <a:schemeClr val="tx1"/>
                </a:solidFill>
              </a:rPr>
              <a:t>t.obtenerCapacidad</a:t>
            </a:r>
            <a:r>
              <a:rPr lang="es-AR" sz="2200" dirty="0">
                <a:solidFill>
                  <a:schemeClr val="tx1"/>
                </a:solidFill>
              </a:rPr>
              <a:t>();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termostato.copy</a:t>
            </a:r>
            <a:r>
              <a:rPr lang="es-AR" sz="2200" dirty="0">
                <a:solidFill>
                  <a:schemeClr val="tx1"/>
                </a:solidFill>
              </a:rPr>
              <a:t>(</a:t>
            </a:r>
            <a:r>
              <a:rPr lang="es-AR" sz="2200" dirty="0" err="1">
                <a:solidFill>
                  <a:schemeClr val="tx1"/>
                </a:solidFill>
              </a:rPr>
              <a:t>t.obtenerTermostato</a:t>
            </a:r>
            <a:r>
              <a:rPr lang="es-AR" sz="2200" dirty="0">
                <a:solidFill>
                  <a:schemeClr val="tx1"/>
                </a:solidFill>
              </a:rPr>
              <a:t>());</a:t>
            </a:r>
          </a:p>
          <a:p>
            <a:r>
              <a:rPr lang="es-AR" sz="22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6600" y="17526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Superficial</a:t>
            </a:r>
            <a:endParaRPr lang="es-AR" sz="2400" dirty="0"/>
          </a:p>
        </p:txBody>
      </p:sp>
      <p:sp>
        <p:nvSpPr>
          <p:cNvPr id="6" name="Rectangle 5"/>
          <p:cNvSpPr/>
          <p:nvPr/>
        </p:nvSpPr>
        <p:spPr>
          <a:xfrm>
            <a:off x="7010400" y="4572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Profundidad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461740" y="1412776"/>
            <a:ext cx="8072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La consulta </a:t>
            </a:r>
            <a:r>
              <a:rPr lang="es-AR" altLang="es-AR" sz="2400" b="1" dirty="0" err="1" smtClean="0">
                <a:solidFill>
                  <a:srgbClr val="000000"/>
                </a:solidFill>
                <a:cs typeface="Times New Roman" pitchFamily="18" charset="0"/>
              </a:rPr>
              <a:t>equals</a:t>
            </a:r>
            <a:r>
              <a:rPr lang="es-AR" altLang="es-AR" sz="24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compara el </a:t>
            </a:r>
            <a:r>
              <a:rPr lang="es-AR" altLang="es-AR" sz="2400" dirty="0">
                <a:solidFill>
                  <a:srgbClr val="000000"/>
                </a:solidFill>
                <a:cs typeface="Times New Roman" pitchFamily="18" charset="0"/>
              </a:rPr>
              <a:t>estado interno del objeto que recibe el mensaje con el estado interno del objeto que pasa como parámetro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1740" y="2625603"/>
            <a:ext cx="8072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La </a:t>
            </a:r>
            <a:r>
              <a:rPr lang="es-AR" altLang="es-AR" sz="2400" b="1" dirty="0" smtClean="0">
                <a:solidFill>
                  <a:srgbClr val="000000"/>
                </a:solidFill>
                <a:cs typeface="Times New Roman" pitchFamily="18" charset="0"/>
              </a:rPr>
              <a:t>igualdad superficial 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computa true si los </a:t>
            </a:r>
            <a:r>
              <a:rPr lang="es-AR" altLang="es-AR" sz="2400" smtClean="0">
                <a:solidFill>
                  <a:srgbClr val="000000"/>
                </a:solidFill>
                <a:cs typeface="Times New Roman" pitchFamily="18" charset="0"/>
              </a:rPr>
              <a:t>dos termotanques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tienen el mismo valor en los atributos mechero y capacidad, y están asociados a un mismo termostato, esto es la referencias son iguales. 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4293096"/>
            <a:ext cx="8072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La </a:t>
            </a:r>
            <a:r>
              <a:rPr lang="es-AR" altLang="es-AR" sz="2400" b="1" dirty="0" smtClean="0">
                <a:solidFill>
                  <a:srgbClr val="000000"/>
                </a:solidFill>
                <a:cs typeface="Times New Roman" pitchFamily="18" charset="0"/>
              </a:rPr>
              <a:t>igualdad en profundidad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computa true si los </a:t>
            </a:r>
            <a:r>
              <a:rPr lang="es-AR" altLang="es-AR" sz="2400" smtClean="0">
                <a:solidFill>
                  <a:srgbClr val="000000"/>
                </a:solidFill>
                <a:cs typeface="Times New Roman" pitchFamily="18" charset="0"/>
              </a:rPr>
              <a:t>dos termotanques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tienen el mismo valor en los atributos mechero y capacidad, y están asociados a termostatos equivalentes. 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9" name="4 Marcador de contenido"/>
          <p:cNvSpPr txBox="1">
            <a:spLocks/>
          </p:cNvSpPr>
          <p:nvPr/>
        </p:nvSpPr>
        <p:spPr>
          <a:xfrm>
            <a:off x="457200" y="1524000"/>
            <a:ext cx="8382000" cy="2462213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AR" sz="2200" dirty="0" err="1">
                <a:solidFill>
                  <a:schemeClr val="tx1"/>
                </a:solidFill>
              </a:rPr>
              <a:t>public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boolean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equals</a:t>
            </a:r>
            <a:r>
              <a:rPr lang="es-AR" sz="2200" dirty="0">
                <a:solidFill>
                  <a:schemeClr val="tx1"/>
                </a:solidFill>
              </a:rPr>
              <a:t> (</a:t>
            </a:r>
            <a:r>
              <a:rPr lang="es-AR" sz="2200" dirty="0" err="1">
                <a:solidFill>
                  <a:schemeClr val="tx1"/>
                </a:solidFill>
              </a:rPr>
              <a:t>TermoTanque</a:t>
            </a:r>
            <a:r>
              <a:rPr lang="es-AR" sz="2200" dirty="0">
                <a:solidFill>
                  <a:schemeClr val="tx1"/>
                </a:solidFill>
              </a:rPr>
              <a:t> t){</a:t>
            </a:r>
          </a:p>
          <a:p>
            <a:r>
              <a:rPr lang="es-AR" sz="2200" dirty="0">
                <a:solidFill>
                  <a:schemeClr val="tx1"/>
                </a:solidFill>
              </a:rPr>
              <a:t>//Requiere t ligado 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return</a:t>
            </a:r>
            <a:r>
              <a:rPr lang="es-AR" sz="2200" dirty="0">
                <a:solidFill>
                  <a:schemeClr val="tx1"/>
                </a:solidFill>
              </a:rPr>
              <a:t> (mechero &amp;&amp; </a:t>
            </a:r>
            <a:r>
              <a:rPr lang="es-AR" sz="2200" dirty="0" err="1">
                <a:solidFill>
                  <a:schemeClr val="tx1"/>
                </a:solidFill>
              </a:rPr>
              <a:t>t.encendido</a:t>
            </a:r>
            <a:r>
              <a:rPr lang="es-AR" sz="2200" dirty="0">
                <a:solidFill>
                  <a:schemeClr val="tx1"/>
                </a:solidFill>
              </a:rPr>
              <a:t>() ||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       !mechero  &amp;&amp; !</a:t>
            </a:r>
            <a:r>
              <a:rPr lang="es-AR" sz="2200" dirty="0" err="1">
                <a:solidFill>
                  <a:schemeClr val="tx1"/>
                </a:solidFill>
              </a:rPr>
              <a:t>t.encendido</a:t>
            </a:r>
            <a:r>
              <a:rPr lang="es-AR" sz="2200" dirty="0">
                <a:solidFill>
                  <a:schemeClr val="tx1"/>
                </a:solidFill>
              </a:rPr>
              <a:t>()) &amp;&amp;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       capacidad == </a:t>
            </a:r>
            <a:r>
              <a:rPr lang="es-AR" sz="2200" dirty="0" err="1">
                <a:solidFill>
                  <a:schemeClr val="tx1"/>
                </a:solidFill>
              </a:rPr>
              <a:t>t.obtenerCapacidad</a:t>
            </a:r>
            <a:r>
              <a:rPr lang="es-AR" sz="2200" dirty="0">
                <a:solidFill>
                  <a:schemeClr val="tx1"/>
                </a:solidFill>
              </a:rPr>
              <a:t>() &amp;&amp;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       termostato == </a:t>
            </a:r>
            <a:r>
              <a:rPr lang="es-AR" sz="2200" dirty="0" err="1">
                <a:solidFill>
                  <a:schemeClr val="tx1"/>
                </a:solidFill>
              </a:rPr>
              <a:t>t.obtenerTermostato</a:t>
            </a:r>
            <a:r>
              <a:rPr lang="es-AR" sz="2200" dirty="0">
                <a:solidFill>
                  <a:schemeClr val="tx1"/>
                </a:solidFill>
              </a:rPr>
              <a:t>();</a:t>
            </a:r>
          </a:p>
          <a:p>
            <a:r>
              <a:rPr lang="es-AR" sz="22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0" name="4 Marcador de contenido"/>
          <p:cNvSpPr txBox="1">
            <a:spLocks/>
          </p:cNvSpPr>
          <p:nvPr/>
        </p:nvSpPr>
        <p:spPr>
          <a:xfrm>
            <a:off x="457200" y="4191000"/>
            <a:ext cx="8382000" cy="2462213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s-AR" sz="2200" dirty="0" err="1">
                <a:solidFill>
                  <a:schemeClr val="tx1"/>
                </a:solidFill>
              </a:rPr>
              <a:t>public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boolean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equals</a:t>
            </a:r>
            <a:r>
              <a:rPr lang="es-AR" sz="2200" dirty="0">
                <a:solidFill>
                  <a:schemeClr val="tx1"/>
                </a:solidFill>
              </a:rPr>
              <a:t> (</a:t>
            </a:r>
            <a:r>
              <a:rPr lang="es-AR" sz="2200" dirty="0" err="1">
                <a:solidFill>
                  <a:schemeClr val="tx1"/>
                </a:solidFill>
              </a:rPr>
              <a:t>TermoTanque</a:t>
            </a:r>
            <a:r>
              <a:rPr lang="es-AR" sz="2200" dirty="0">
                <a:solidFill>
                  <a:schemeClr val="tx1"/>
                </a:solidFill>
              </a:rPr>
              <a:t> t){</a:t>
            </a:r>
          </a:p>
          <a:p>
            <a:r>
              <a:rPr lang="es-AR" sz="2200" dirty="0">
                <a:solidFill>
                  <a:schemeClr val="tx1"/>
                </a:solidFill>
              </a:rPr>
              <a:t>//Requiere t ligado 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return</a:t>
            </a:r>
            <a:r>
              <a:rPr lang="es-AR" sz="2200" dirty="0">
                <a:solidFill>
                  <a:schemeClr val="tx1"/>
                </a:solidFill>
              </a:rPr>
              <a:t> (mechero &amp;&amp; </a:t>
            </a:r>
            <a:r>
              <a:rPr lang="es-AR" sz="2200" dirty="0" err="1">
                <a:solidFill>
                  <a:schemeClr val="tx1"/>
                </a:solidFill>
              </a:rPr>
              <a:t>t.encendido</a:t>
            </a:r>
            <a:r>
              <a:rPr lang="es-AR" sz="2200" dirty="0">
                <a:solidFill>
                  <a:schemeClr val="tx1"/>
                </a:solidFill>
              </a:rPr>
              <a:t>() ||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       !mechero  &amp;&amp; !</a:t>
            </a:r>
            <a:r>
              <a:rPr lang="es-AR" sz="2200" dirty="0" err="1">
                <a:solidFill>
                  <a:schemeClr val="tx1"/>
                </a:solidFill>
              </a:rPr>
              <a:t>t.encendido</a:t>
            </a:r>
            <a:r>
              <a:rPr lang="es-AR" sz="2200" dirty="0">
                <a:solidFill>
                  <a:schemeClr val="tx1"/>
                </a:solidFill>
              </a:rPr>
              <a:t>()) &amp;&amp;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	    capacidad == </a:t>
            </a:r>
            <a:r>
              <a:rPr lang="es-AR" sz="2200" dirty="0" err="1">
                <a:solidFill>
                  <a:schemeClr val="tx1"/>
                </a:solidFill>
              </a:rPr>
              <a:t>t.obtenerCapacidad</a:t>
            </a:r>
            <a:r>
              <a:rPr lang="es-AR" sz="2200" dirty="0">
                <a:solidFill>
                  <a:schemeClr val="tx1"/>
                </a:solidFill>
              </a:rPr>
              <a:t>() &amp;&amp;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     </a:t>
            </a:r>
            <a:r>
              <a:rPr lang="es-AR" sz="2200" dirty="0" err="1">
                <a:solidFill>
                  <a:schemeClr val="tx1"/>
                </a:solidFill>
              </a:rPr>
              <a:t>termostato.equals</a:t>
            </a:r>
            <a:r>
              <a:rPr lang="es-AR" sz="2200" dirty="0">
                <a:solidFill>
                  <a:schemeClr val="tx1"/>
                </a:solidFill>
              </a:rPr>
              <a:t>(</a:t>
            </a:r>
            <a:r>
              <a:rPr lang="es-AR" sz="2200" dirty="0" err="1">
                <a:solidFill>
                  <a:schemeClr val="tx1"/>
                </a:solidFill>
              </a:rPr>
              <a:t>t.obtenerTermostato</a:t>
            </a:r>
            <a:r>
              <a:rPr lang="es-AR" sz="2200" dirty="0">
                <a:solidFill>
                  <a:schemeClr val="tx1"/>
                </a:solidFill>
              </a:rPr>
              <a:t>());</a:t>
            </a:r>
          </a:p>
          <a:p>
            <a:r>
              <a:rPr lang="es-AR" sz="22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7239000" y="1905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Superficial</a:t>
            </a:r>
            <a:endParaRPr lang="es-AR" sz="2400" dirty="0"/>
          </a:p>
        </p:txBody>
      </p:sp>
      <p:sp>
        <p:nvSpPr>
          <p:cNvPr id="6" name="Rectangle 5"/>
          <p:cNvSpPr/>
          <p:nvPr/>
        </p:nvSpPr>
        <p:spPr>
          <a:xfrm>
            <a:off x="7162800" y="4724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Profundidad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461740" y="1412776"/>
            <a:ext cx="7996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La consulta </a:t>
            </a:r>
            <a:r>
              <a:rPr lang="es-AR" altLang="es-AR" sz="2400" b="1" dirty="0" smtClean="0">
                <a:solidFill>
                  <a:srgbClr val="000000"/>
                </a:solidFill>
                <a:cs typeface="Times New Roman" pitchFamily="18" charset="0"/>
              </a:rPr>
              <a:t>clone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crea y retorna como resultado un objeto con el mismo estado interno que el objeto que recibe el mensaje. 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1740" y="2625603"/>
            <a:ext cx="79964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En la </a:t>
            </a:r>
            <a:r>
              <a:rPr lang="es-AR" altLang="es-AR" sz="2400" b="1" dirty="0" smtClean="0">
                <a:solidFill>
                  <a:srgbClr val="000000"/>
                </a:solidFill>
                <a:cs typeface="Times New Roman" pitchFamily="18" charset="0"/>
              </a:rPr>
              <a:t>clonación superficial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los </a:t>
            </a:r>
            <a:r>
              <a:rPr lang="es-AR" altLang="es-AR" sz="2400" smtClean="0">
                <a:solidFill>
                  <a:srgbClr val="000000"/>
                </a:solidFill>
                <a:cs typeface="Times New Roman" pitchFamily="18" charset="0"/>
              </a:rPr>
              <a:t>dos termotanques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quedan asociados a un mismo termostato.  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67544" y="3573016"/>
            <a:ext cx="79964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En la </a:t>
            </a:r>
            <a:r>
              <a:rPr lang="es-AR" altLang="es-AR" sz="2400" b="1" dirty="0" smtClean="0">
                <a:solidFill>
                  <a:srgbClr val="000000"/>
                </a:solidFill>
                <a:cs typeface="Times New Roman" pitchFamily="18" charset="0"/>
              </a:rPr>
              <a:t>clonación en profundidad </a:t>
            </a:r>
            <a:r>
              <a:rPr lang="es-AR" altLang="es-AR" sz="2400" dirty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l </a:t>
            </a:r>
            <a:r>
              <a:rPr lang="es-AR" altLang="es-AR" sz="2400" smtClean="0">
                <a:solidFill>
                  <a:srgbClr val="000000"/>
                </a:solidFill>
                <a:cs typeface="Times New Roman" pitchFamily="18" charset="0"/>
              </a:rPr>
              <a:t>nuevo termotanque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queda asociado a un nuevo termostato, que es un clon del termostato </a:t>
            </a:r>
            <a:r>
              <a:rPr lang="es-AR" altLang="es-AR" sz="2400" smtClean="0">
                <a:solidFill>
                  <a:srgbClr val="000000"/>
                </a:solidFill>
                <a:cs typeface="Times New Roman" pitchFamily="18" charset="0"/>
              </a:rPr>
              <a:t>del  termotanque 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que recibe el mensaje. Así, los termostatos de los </a:t>
            </a:r>
            <a:r>
              <a:rPr lang="es-AR" altLang="es-AR" sz="2400" smtClean="0">
                <a:solidFill>
                  <a:srgbClr val="000000"/>
                </a:solidFill>
                <a:cs typeface="Times New Roman" pitchFamily="18" charset="0"/>
              </a:rPr>
              <a:t>dos termotanques</a:t>
            </a:r>
            <a:r>
              <a:rPr lang="es-AR" altLang="es-AR" sz="2400" dirty="0" smtClean="0">
                <a:solidFill>
                  <a:srgbClr val="000000"/>
                </a:solidFill>
                <a:cs typeface="Times New Roman" pitchFamily="18" charset="0"/>
              </a:rPr>
              <a:t>, tienen distinta identidad pero son equivalentes. </a:t>
            </a:r>
            <a:endParaRPr lang="es-AR" altLang="es-AR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3748" y="1371600"/>
            <a:ext cx="9076505" cy="2462213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clone(){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 = new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(termostato, 						   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capacidad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(mechero)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t.encender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33044" y="3962400"/>
            <a:ext cx="9076505" cy="2462213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s-AR" sz="2200" dirty="0" err="1">
                <a:solidFill>
                  <a:schemeClr val="tx1"/>
                </a:solidFill>
              </a:rPr>
              <a:t>public</a:t>
            </a:r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TermoTanque</a:t>
            </a:r>
            <a:r>
              <a:rPr lang="es-AR" sz="2200" dirty="0">
                <a:solidFill>
                  <a:schemeClr val="tx1"/>
                </a:solidFill>
              </a:rPr>
              <a:t> clone(){</a:t>
            </a:r>
          </a:p>
          <a:p>
            <a:r>
              <a:rPr lang="es-AR" sz="2200" dirty="0">
                <a:solidFill>
                  <a:schemeClr val="tx1"/>
                </a:solidFill>
              </a:rPr>
              <a:t> </a:t>
            </a:r>
            <a:r>
              <a:rPr lang="es-AR" sz="2200" dirty="0" err="1">
                <a:solidFill>
                  <a:schemeClr val="tx1"/>
                </a:solidFill>
              </a:rPr>
              <a:t>Termotanque</a:t>
            </a:r>
            <a:r>
              <a:rPr lang="es-AR" sz="2200" dirty="0">
                <a:solidFill>
                  <a:schemeClr val="tx1"/>
                </a:solidFill>
              </a:rPr>
              <a:t> t = </a:t>
            </a:r>
            <a:r>
              <a:rPr lang="es-AR" sz="2200" dirty="0" smtClean="0">
                <a:solidFill>
                  <a:schemeClr val="tx1"/>
                </a:solidFill>
              </a:rPr>
              <a:t>new </a:t>
            </a:r>
            <a:r>
              <a:rPr lang="es-AR" sz="2200" dirty="0" err="1">
                <a:solidFill>
                  <a:schemeClr val="tx1"/>
                </a:solidFill>
              </a:rPr>
              <a:t>TermoTanque</a:t>
            </a:r>
            <a:r>
              <a:rPr lang="es-AR" sz="2200" dirty="0">
                <a:solidFill>
                  <a:schemeClr val="tx1"/>
                </a:solidFill>
              </a:rPr>
              <a:t>(</a:t>
            </a:r>
            <a:r>
              <a:rPr lang="es-AR" sz="2200" dirty="0" err="1">
                <a:solidFill>
                  <a:schemeClr val="tx1"/>
                </a:solidFill>
              </a:rPr>
              <a:t>termostato.clone</a:t>
            </a:r>
            <a:r>
              <a:rPr lang="es-AR" sz="2200" dirty="0">
                <a:solidFill>
                  <a:schemeClr val="tx1"/>
                </a:solidFill>
              </a:rPr>
              <a:t>(), 		     		      </a:t>
            </a:r>
            <a:r>
              <a:rPr lang="es-AR" sz="2200" dirty="0" smtClean="0">
                <a:solidFill>
                  <a:schemeClr val="tx1"/>
                </a:solidFill>
              </a:rPr>
              <a:t>      capacidad</a:t>
            </a:r>
            <a:r>
              <a:rPr lang="es-AR" sz="2200" dirty="0">
                <a:solidFill>
                  <a:schemeClr val="tx1"/>
                </a:solidFill>
              </a:rPr>
              <a:t>);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if</a:t>
            </a:r>
            <a:r>
              <a:rPr lang="es-AR" sz="2200" dirty="0">
                <a:solidFill>
                  <a:schemeClr val="tx1"/>
                </a:solidFill>
              </a:rPr>
              <a:t> (mechero)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  </a:t>
            </a:r>
            <a:r>
              <a:rPr lang="es-AR" sz="2200" dirty="0" err="1">
                <a:solidFill>
                  <a:schemeClr val="tx1"/>
                </a:solidFill>
              </a:rPr>
              <a:t>t.encender</a:t>
            </a:r>
            <a:r>
              <a:rPr lang="es-AR" sz="2200" dirty="0">
                <a:solidFill>
                  <a:schemeClr val="tx1"/>
                </a:solidFill>
              </a:rPr>
              <a:t>();</a:t>
            </a:r>
          </a:p>
          <a:p>
            <a:r>
              <a:rPr lang="es-AR" sz="2200" dirty="0">
                <a:solidFill>
                  <a:schemeClr val="tx1"/>
                </a:solidFill>
              </a:rPr>
              <a:t>  </a:t>
            </a:r>
            <a:r>
              <a:rPr lang="es-AR" sz="2200" dirty="0" err="1">
                <a:solidFill>
                  <a:schemeClr val="tx1"/>
                </a:solidFill>
              </a:rPr>
              <a:t>return</a:t>
            </a:r>
            <a:r>
              <a:rPr lang="es-AR" sz="2200" dirty="0">
                <a:solidFill>
                  <a:schemeClr val="tx1"/>
                </a:solidFill>
              </a:rPr>
              <a:t> t;</a:t>
            </a:r>
          </a:p>
          <a:p>
            <a:r>
              <a:rPr lang="es-AR" sz="2200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457200" y="1447800"/>
            <a:ext cx="8001000" cy="2677656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s-AR" dirty="0" err="1">
                <a:solidFill>
                  <a:schemeClr val="tx1"/>
                </a:solidFill>
              </a:rPr>
              <a:t>public</a:t>
            </a:r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dirty="0" err="1">
                <a:solidFill>
                  <a:schemeClr val="tx1"/>
                </a:solidFill>
              </a:rPr>
              <a:t>String</a:t>
            </a:r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dirty="0" err="1">
                <a:solidFill>
                  <a:schemeClr val="tx1"/>
                </a:solidFill>
              </a:rPr>
              <a:t>toString</a:t>
            </a:r>
            <a:r>
              <a:rPr lang="es-AR" dirty="0">
                <a:solidFill>
                  <a:schemeClr val="tx1"/>
                </a:solidFill>
              </a:rPr>
              <a:t>(){</a:t>
            </a:r>
          </a:p>
          <a:p>
            <a:r>
              <a:rPr lang="es-AR" dirty="0">
                <a:solidFill>
                  <a:schemeClr val="tx1"/>
                </a:solidFill>
              </a:rPr>
              <a:t>  </a:t>
            </a:r>
            <a:r>
              <a:rPr lang="es-AR" dirty="0" err="1">
                <a:solidFill>
                  <a:schemeClr val="tx1"/>
                </a:solidFill>
              </a:rPr>
              <a:t>String</a:t>
            </a:r>
            <a:r>
              <a:rPr lang="es-AR" dirty="0">
                <a:solidFill>
                  <a:schemeClr val="tx1"/>
                </a:solidFill>
              </a:rPr>
              <a:t> estado;</a:t>
            </a:r>
          </a:p>
          <a:p>
            <a:r>
              <a:rPr lang="es-AR" dirty="0">
                <a:solidFill>
                  <a:schemeClr val="tx1"/>
                </a:solidFill>
              </a:rPr>
              <a:t>  </a:t>
            </a:r>
            <a:r>
              <a:rPr lang="es-AR" dirty="0" err="1">
                <a:solidFill>
                  <a:schemeClr val="tx1"/>
                </a:solidFill>
              </a:rPr>
              <a:t>if</a:t>
            </a:r>
            <a:r>
              <a:rPr lang="es-AR" dirty="0">
                <a:solidFill>
                  <a:schemeClr val="tx1"/>
                </a:solidFill>
              </a:rPr>
              <a:t> (mechero) estado = "encendido";</a:t>
            </a:r>
          </a:p>
          <a:p>
            <a:r>
              <a:rPr lang="es-AR" dirty="0">
                <a:solidFill>
                  <a:schemeClr val="tx1"/>
                </a:solidFill>
              </a:rPr>
              <a:t>  </a:t>
            </a:r>
            <a:r>
              <a:rPr lang="es-AR" dirty="0" err="1">
                <a:solidFill>
                  <a:schemeClr val="tx1"/>
                </a:solidFill>
              </a:rPr>
              <a:t>else</a:t>
            </a:r>
            <a:r>
              <a:rPr lang="es-AR" dirty="0">
                <a:solidFill>
                  <a:schemeClr val="tx1"/>
                </a:solidFill>
              </a:rPr>
              <a:t> estado = "apagado";</a:t>
            </a:r>
          </a:p>
          <a:p>
            <a:r>
              <a:rPr lang="es-AR" dirty="0">
                <a:solidFill>
                  <a:schemeClr val="tx1"/>
                </a:solidFill>
              </a:rPr>
              <a:t>  </a:t>
            </a:r>
            <a:r>
              <a:rPr lang="es-AR" dirty="0" err="1">
                <a:solidFill>
                  <a:schemeClr val="tx1"/>
                </a:solidFill>
              </a:rPr>
              <a:t>return</a:t>
            </a:r>
            <a:r>
              <a:rPr lang="es-AR" dirty="0">
                <a:solidFill>
                  <a:schemeClr val="tx1"/>
                </a:solidFill>
              </a:rPr>
              <a:t> estado+" "+capacidad+ " "			+</a:t>
            </a:r>
            <a:r>
              <a:rPr lang="es-AR" dirty="0" err="1">
                <a:solidFill>
                  <a:schemeClr val="tx1"/>
                </a:solidFill>
              </a:rPr>
              <a:t>termostato.toString</a:t>
            </a:r>
            <a:r>
              <a:rPr lang="es-AR" dirty="0">
                <a:solidFill>
                  <a:schemeClr val="tx1"/>
                </a:solidFill>
              </a:rPr>
              <a:t>();</a:t>
            </a:r>
          </a:p>
          <a:p>
            <a:r>
              <a:rPr lang="es-AR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4572000" y="1447800"/>
            <a:ext cx="4343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es-AR" sz="2200" i="1" dirty="0" smtClean="0">
                <a:latin typeface="Calibri" panose="020F0502020204030204" pitchFamily="34" charset="0"/>
              </a:rPr>
              <a:t>En un sistema de automatización de viviendas se modelan diferentes tipos de dispositivos, uno de los más simples es un termostato. </a:t>
            </a:r>
            <a:endParaRPr lang="es-ES" sz="2200" i="1" dirty="0">
              <a:latin typeface="Calibri" panose="020F050202020403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33400" y="1828800"/>
            <a:ext cx="3886200" cy="838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&lt;&lt;Atributos </a:t>
            </a:r>
            <a:r>
              <a:rPr lang="es-ES" sz="2000" dirty="0">
                <a:solidFill>
                  <a:schemeClr val="tx1"/>
                </a:solidFill>
              </a:rPr>
              <a:t>de </a:t>
            </a:r>
            <a:r>
              <a:rPr lang="es-ES" sz="20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panel,actual:entero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718304" y="3055894"/>
            <a:ext cx="4197096" cy="7232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s-ES" b="1" dirty="0" err="1" smtClean="0">
                <a:solidFill>
                  <a:schemeClr val="tx1"/>
                </a:solidFill>
              </a:rPr>
              <a:t>establecerPanel</a:t>
            </a:r>
            <a:r>
              <a:rPr lang="es-ES" b="1" dirty="0" smtClean="0">
                <a:solidFill>
                  <a:schemeClr val="tx1"/>
                </a:solidFill>
              </a:rPr>
              <a:t>(p:entero)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es-AR" dirty="0"/>
              <a:t>El </a:t>
            </a:r>
            <a:r>
              <a:rPr lang="es-AR" dirty="0" smtClean="0"/>
              <a:t>parámetro lo ingresó el usuario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4721352" y="3905250"/>
            <a:ext cx="4197096" cy="7232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s-ES" b="1" dirty="0" err="1" smtClean="0">
                <a:solidFill>
                  <a:schemeClr val="tx1"/>
                </a:solidFill>
              </a:rPr>
              <a:t>establecerActual</a:t>
            </a:r>
            <a:r>
              <a:rPr lang="es-ES" b="1" dirty="0" smtClean="0">
                <a:solidFill>
                  <a:schemeClr val="tx1"/>
                </a:solidFill>
              </a:rPr>
              <a:t>(a:entero)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es-AR" dirty="0" smtClean="0">
                <a:latin typeface="+mj-lt"/>
              </a:rPr>
              <a:t>El parámetro fue </a:t>
            </a:r>
            <a:r>
              <a:rPr lang="es-AR" dirty="0" err="1" smtClean="0">
                <a:latin typeface="+mj-lt"/>
              </a:rPr>
              <a:t>leido</a:t>
            </a:r>
            <a:r>
              <a:rPr lang="es-AR" dirty="0" smtClean="0">
                <a:latin typeface="+mj-lt"/>
              </a:rPr>
              <a:t> de un sensor</a:t>
            </a:r>
            <a:endParaRPr lang="es-ES" dirty="0">
              <a:latin typeface="+mj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724399" y="4800600"/>
            <a:ext cx="41903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regulado():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ES" b="1" dirty="0" smtClean="0">
              <a:solidFill>
                <a:schemeClr val="tx1"/>
              </a:solidFill>
            </a:endParaRPr>
          </a:p>
          <a:p>
            <a:r>
              <a:rPr lang="es-AR" dirty="0" smtClean="0">
                <a:latin typeface="+mj-lt"/>
              </a:rPr>
              <a:t>El termostato está regulado si la última temperatura </a:t>
            </a:r>
            <a:r>
              <a:rPr lang="es-AR" dirty="0" err="1" smtClean="0">
                <a:latin typeface="+mj-lt"/>
              </a:rPr>
              <a:t>sensada</a:t>
            </a:r>
            <a:r>
              <a:rPr lang="es-AR" dirty="0" smtClean="0">
                <a:latin typeface="+mj-lt"/>
              </a:rPr>
              <a:t> es la que estableció el usuario en el panel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33400" y="1371600"/>
            <a:ext cx="38862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Termostato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3400" y="2667000"/>
            <a:ext cx="3886200" cy="4038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Termostato(</a:t>
            </a:r>
            <a:r>
              <a:rPr lang="es-ES" sz="2000" dirty="0" err="1" smtClean="0">
                <a:solidFill>
                  <a:schemeClr val="tx1"/>
                </a:solidFill>
              </a:rPr>
              <a:t>p,a:entero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establecerPanel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p:entero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establecerActual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a</a:t>
            </a:r>
            <a:r>
              <a:rPr lang="es-ES" sz="2000" dirty="0" err="1" smtClean="0">
                <a:solidFill>
                  <a:schemeClr val="tx1"/>
                </a:solidFill>
              </a:rPr>
              <a:t>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copy</a:t>
            </a:r>
            <a:r>
              <a:rPr lang="es-ES" sz="2000" dirty="0" smtClean="0">
                <a:solidFill>
                  <a:schemeClr val="tx1"/>
                </a:solidFill>
              </a:rPr>
              <a:t> (</a:t>
            </a:r>
            <a:r>
              <a:rPr lang="es-ES" sz="2000" dirty="0" err="1">
                <a:solidFill>
                  <a:schemeClr val="tx1"/>
                </a:solidFill>
              </a:rPr>
              <a:t>t</a:t>
            </a:r>
            <a:r>
              <a:rPr lang="es-ES" sz="2000" dirty="0" err="1" smtClean="0">
                <a:solidFill>
                  <a:schemeClr val="tx1"/>
                </a:solidFill>
              </a:rPr>
              <a:t>:Termostato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obtenerPanel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obtenerActual</a:t>
            </a:r>
            <a:r>
              <a:rPr lang="es-ES" sz="2000" dirty="0" smtClean="0">
                <a:solidFill>
                  <a:schemeClr val="tx1"/>
                </a:solidFill>
              </a:rPr>
              <a:t> ():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regulado():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equals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t:Termostato</a:t>
            </a:r>
            <a:r>
              <a:rPr lang="es-ES" sz="2000" dirty="0" smtClean="0">
                <a:solidFill>
                  <a:schemeClr val="tx1"/>
                </a:solidFill>
              </a:rPr>
              <a:t>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</a:t>
            </a:r>
            <a:r>
              <a:rPr lang="es-ES" sz="2000" dirty="0" smtClean="0">
                <a:solidFill>
                  <a:schemeClr val="tx1"/>
                </a:solidFill>
              </a:rPr>
              <a:t>lone():Termostato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toString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Identidad y Equivalencias entre clases asociadas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467544" y="1334155"/>
            <a:ext cx="7848872" cy="32316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Termostato t1 = new Termostato (18,21);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Termostato t2 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= new 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Termostato (18,21);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Termostato t3 = t1.clone();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sz="2400" b="1" dirty="0" smtClean="0">
              <a:solidFill>
                <a:srgbClr val="000000"/>
              </a:solidFill>
              <a:latin typeface="Courier New"/>
              <a:ea typeface="Batang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 a1 = new </a:t>
            </a: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(t1,100);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 a2 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= new </a:t>
            </a: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(t2,100);</a:t>
            </a:r>
            <a:endParaRPr lang="es-ES" sz="2000" b="1" dirty="0">
              <a:solidFill>
                <a:srgbClr val="000000"/>
              </a:solidFill>
              <a:latin typeface="Courier New"/>
              <a:ea typeface="Batang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 a3 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= new </a:t>
            </a: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(t3,100);</a:t>
            </a:r>
            <a:endParaRPr lang="es-ES" sz="2000" b="1" dirty="0">
              <a:solidFill>
                <a:srgbClr val="000000"/>
              </a:solidFill>
              <a:latin typeface="Courier New"/>
              <a:ea typeface="Batang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sz="2000" b="1" dirty="0" smtClean="0">
              <a:solidFill>
                <a:srgbClr val="000000"/>
              </a:solidFill>
              <a:latin typeface="Courier New"/>
              <a:ea typeface="Batang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>
                <a:solidFill>
                  <a:srgbClr val="000000"/>
                </a:solidFill>
                <a:latin typeface="Courier New"/>
                <a:ea typeface="Batang"/>
              </a:rPr>
              <a:t>b</a:t>
            </a: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oolean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 b1 = a1.equals(a2);</a:t>
            </a:r>
            <a:endParaRPr lang="es-ES" sz="2000" b="1" dirty="0">
              <a:solidFill>
                <a:srgbClr val="000000"/>
              </a:solidFill>
              <a:latin typeface="Courier New"/>
              <a:ea typeface="Batang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>
                <a:solidFill>
                  <a:srgbClr val="000000"/>
                </a:solidFill>
                <a:latin typeface="Courier New"/>
                <a:ea typeface="Batang"/>
              </a:rPr>
              <a:t>boolean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 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b2 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= 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a1.equals(a3);</a:t>
            </a:r>
            <a:endParaRPr lang="es-ES" sz="2000" b="1" dirty="0">
              <a:solidFill>
                <a:srgbClr val="000000"/>
              </a:solidFill>
              <a:latin typeface="Courier New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398028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Identidad y Equivalencias entre clases asociadas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6629400" y="1314450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6629400" y="1746498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6096000" y="14668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7908032" y="1818506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908032" y="2250554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791200" y="13906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629400" y="3155082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6629400" y="3587130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6096000" y="3307482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7908032" y="3659138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908032" y="4091186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756808" y="3155082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705600" y="4888632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21" name="20 Conector recto"/>
          <p:cNvCxnSpPr/>
          <p:nvPr/>
        </p:nvCxnSpPr>
        <p:spPr>
          <a:xfrm>
            <a:off x="6705600" y="5320680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6172200" y="525780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7984232" y="5392688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7984232" y="5824736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867400" y="510540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1219200" y="146685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1219200" y="189889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685800" y="16192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200400" y="193015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200400" y="234315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81000" y="15430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191373" y="277673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3581400" y="2152650"/>
            <a:ext cx="304800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1219200" y="329565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1219200" y="372769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685800" y="34480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"/>
          <p:cNvSpPr/>
          <p:nvPr/>
        </p:nvSpPr>
        <p:spPr>
          <a:xfrm>
            <a:off x="3200400" y="375895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3200400" y="417195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381000" y="33718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3191373" y="460553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3" name="52 Conector recto de flecha"/>
          <p:cNvCxnSpPr/>
          <p:nvPr/>
        </p:nvCxnSpPr>
        <p:spPr>
          <a:xfrm>
            <a:off x="3581400" y="3981450"/>
            <a:ext cx="304800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Rectángulo"/>
          <p:cNvSpPr/>
          <p:nvPr/>
        </p:nvSpPr>
        <p:spPr>
          <a:xfrm>
            <a:off x="1219200" y="510540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55" name="54 Conector recto"/>
          <p:cNvCxnSpPr/>
          <p:nvPr/>
        </p:nvCxnSpPr>
        <p:spPr>
          <a:xfrm>
            <a:off x="1219200" y="553744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685800" y="525780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3200400" y="556870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3200400" y="598170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381000" y="518160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a3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3191373" y="641528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1" name="60 Conector recto de flecha"/>
          <p:cNvCxnSpPr/>
          <p:nvPr/>
        </p:nvCxnSpPr>
        <p:spPr>
          <a:xfrm>
            <a:off x="3581400" y="5791200"/>
            <a:ext cx="304800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28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34" grpId="0" animBg="1"/>
      <p:bldP spid="37" grpId="0" animBg="1"/>
      <p:bldP spid="38" grpId="0" animBg="1"/>
      <p:bldP spid="39" grpId="0" animBg="1"/>
      <p:bldP spid="43" grpId="0" animBg="1"/>
      <p:bldP spid="46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Identidad y Equivalencias entre clases asociadas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467544" y="1334155"/>
            <a:ext cx="7848872" cy="32932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Termostato t1 = new Termostato (18,21);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Termostato t2 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= new 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Termostato (18,21);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Termostato t3 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= t1</a:t>
            </a:r>
            <a:r>
              <a:rPr lang="es-ES" sz="2400" b="1" dirty="0" smtClean="0">
                <a:solidFill>
                  <a:srgbClr val="000000"/>
                </a:solidFill>
                <a:latin typeface="Courier New"/>
                <a:ea typeface="Batang"/>
              </a:rPr>
              <a:t>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sz="2400" b="1" dirty="0" smtClean="0">
              <a:solidFill>
                <a:srgbClr val="000000"/>
              </a:solidFill>
              <a:latin typeface="Courier New"/>
              <a:ea typeface="Batang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 a1 = new </a:t>
            </a: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(t1,100);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 a2 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= new </a:t>
            </a: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(t3,100);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TermoTanque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 a3 = a1.clone();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sz="2000" b="1" dirty="0" smtClean="0">
              <a:solidFill>
                <a:srgbClr val="000000"/>
              </a:solidFill>
              <a:latin typeface="Courier New"/>
              <a:ea typeface="Batang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>
                <a:solidFill>
                  <a:srgbClr val="000000"/>
                </a:solidFill>
                <a:latin typeface="Courier New"/>
                <a:ea typeface="Batang"/>
              </a:rPr>
              <a:t>b</a:t>
            </a:r>
            <a:r>
              <a:rPr lang="es-ES" sz="2000" b="1" dirty="0" err="1" smtClean="0">
                <a:solidFill>
                  <a:srgbClr val="000000"/>
                </a:solidFill>
                <a:latin typeface="Courier New"/>
                <a:ea typeface="Batang"/>
              </a:rPr>
              <a:t>oolean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 b1 = a1.equals(a2);</a:t>
            </a:r>
            <a:endParaRPr lang="es-ES" sz="2000" b="1" dirty="0">
              <a:solidFill>
                <a:srgbClr val="000000"/>
              </a:solidFill>
              <a:latin typeface="Courier New"/>
              <a:ea typeface="Batang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err="1">
                <a:solidFill>
                  <a:srgbClr val="000000"/>
                </a:solidFill>
                <a:latin typeface="Courier New"/>
                <a:ea typeface="Batang"/>
              </a:rPr>
              <a:t>boolean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 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b2 </a:t>
            </a:r>
            <a:r>
              <a:rPr lang="es-ES" sz="2000" b="1" dirty="0">
                <a:solidFill>
                  <a:srgbClr val="000000"/>
                </a:solidFill>
                <a:latin typeface="Courier New"/>
                <a:ea typeface="Batang"/>
              </a:rPr>
              <a:t>= 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  <a:ea typeface="Batang"/>
              </a:rPr>
              <a:t>a1.equals(a3);</a:t>
            </a:r>
            <a:endParaRPr lang="es-ES" sz="2000" b="1" dirty="0">
              <a:solidFill>
                <a:srgbClr val="000000"/>
              </a:solidFill>
              <a:latin typeface="Courier New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398028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Identidad y Equivalencias entre clases asociadas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6629400" y="1314450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6629400" y="1746498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6096000" y="14668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7908032" y="1818506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908032" y="2250554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791200" y="13906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629400" y="3155082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6629400" y="3587130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6096000" y="3307482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7908032" y="3659138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908032" y="4091186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756808" y="3155082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705600" y="4888632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21" name="20 Conector recto"/>
          <p:cNvCxnSpPr/>
          <p:nvPr/>
        </p:nvCxnSpPr>
        <p:spPr>
          <a:xfrm>
            <a:off x="6705600" y="5320680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7984232" y="5392688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7984232" y="5824736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6096000" y="2476842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5791200" y="2400642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1219200" y="146685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1219200" y="189889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685800" y="16192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200400" y="193015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200400" y="234315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81000" y="15430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191373" y="277673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3581400" y="2152650"/>
            <a:ext cx="304800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1219200" y="329565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1219200" y="372769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685800" y="34480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"/>
          <p:cNvSpPr/>
          <p:nvPr/>
        </p:nvSpPr>
        <p:spPr>
          <a:xfrm>
            <a:off x="3200400" y="375895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3200400" y="417195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381000" y="33718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3191373" y="460553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1219200" y="510540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55" name="54 Conector recto"/>
          <p:cNvCxnSpPr/>
          <p:nvPr/>
        </p:nvCxnSpPr>
        <p:spPr>
          <a:xfrm>
            <a:off x="1219200" y="553744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685800" y="525780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3200400" y="556870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3200400" y="598170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381000" y="518160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a3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3191373" y="641528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3" name="62 Conector recto de flecha"/>
          <p:cNvCxnSpPr/>
          <p:nvPr/>
        </p:nvCxnSpPr>
        <p:spPr>
          <a:xfrm flipH="1">
            <a:off x="4953000" y="2152650"/>
            <a:ext cx="19050" cy="180975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flipH="1">
            <a:off x="3505200" y="3962400"/>
            <a:ext cx="14478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2 Conector recto de flecha"/>
          <p:cNvCxnSpPr/>
          <p:nvPr/>
        </p:nvCxnSpPr>
        <p:spPr>
          <a:xfrm flipH="1">
            <a:off x="5105400" y="2152650"/>
            <a:ext cx="19050" cy="3672086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71 Conector recto de flecha"/>
          <p:cNvCxnSpPr/>
          <p:nvPr/>
        </p:nvCxnSpPr>
        <p:spPr>
          <a:xfrm flipH="1">
            <a:off x="3657600" y="5824736"/>
            <a:ext cx="14478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5 Rectángulo"/>
          <p:cNvSpPr/>
          <p:nvPr/>
        </p:nvSpPr>
        <p:spPr>
          <a:xfrm>
            <a:off x="4577172" y="6405364"/>
            <a:ext cx="4157116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smtClean="0">
                <a:solidFill>
                  <a:srgbClr val="0070C0"/>
                </a:solidFill>
                <a:latin typeface="+mj-lt"/>
                <a:ea typeface="Batang"/>
              </a:rPr>
              <a:t>Clone superficial</a:t>
            </a:r>
            <a:endParaRPr lang="es-ES" sz="2000" b="1" dirty="0">
              <a:solidFill>
                <a:srgbClr val="0070C0"/>
              </a:solidFill>
              <a:latin typeface="+mj-lt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39802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s-AR" sz="3600" b="1" dirty="0" smtClean="0"/>
              <a:t>Identidad y Equivalencias entre clases asociadas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6629400" y="1314450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6629400" y="1746498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6096000" y="14668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7908032" y="1818506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908032" y="2250554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791200" y="13906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629400" y="3155082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6629400" y="3587130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6096000" y="3307482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7908032" y="3659138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908032" y="4091186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756808" y="3155082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705600" y="4888632"/>
            <a:ext cx="2028688" cy="1359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</a:p>
        </p:txBody>
      </p:sp>
      <p:cxnSp>
        <p:nvCxnSpPr>
          <p:cNvPr id="21" name="20 Conector recto"/>
          <p:cNvCxnSpPr/>
          <p:nvPr/>
        </p:nvCxnSpPr>
        <p:spPr>
          <a:xfrm>
            <a:off x="6705600" y="5320680"/>
            <a:ext cx="2028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7984232" y="5392688"/>
            <a:ext cx="593576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7984232" y="5824736"/>
            <a:ext cx="59357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6096000" y="2476842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5791200" y="2400642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1219200" y="146685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1219200" y="189889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685800" y="16192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200400" y="193015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200400" y="234315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81000" y="15430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a1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191373" y="277673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3581400" y="2152650"/>
            <a:ext cx="304800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1219200" y="329565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1219200" y="372769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685800" y="344805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"/>
          <p:cNvSpPr/>
          <p:nvPr/>
        </p:nvSpPr>
        <p:spPr>
          <a:xfrm>
            <a:off x="3200400" y="375895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3200400" y="417195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381000" y="337185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3191373" y="460553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1219200" y="5105400"/>
            <a:ext cx="2895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Termotanque</a:t>
            </a:r>
            <a:endParaRPr lang="es-E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capacidad</a:t>
            </a:r>
          </a:p>
          <a:p>
            <a:pPr>
              <a:spcAft>
                <a:spcPts val="1200"/>
              </a:spcAft>
            </a:pP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mechero</a:t>
            </a:r>
          </a:p>
        </p:txBody>
      </p:sp>
      <p:cxnSp>
        <p:nvCxnSpPr>
          <p:cNvPr id="55" name="54 Conector recto"/>
          <p:cNvCxnSpPr/>
          <p:nvPr/>
        </p:nvCxnSpPr>
        <p:spPr>
          <a:xfrm>
            <a:off x="1219200" y="5537448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685800" y="5257800"/>
            <a:ext cx="53833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3200400" y="5568702"/>
            <a:ext cx="847227" cy="39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3200400" y="5981700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381000" y="5181600"/>
            <a:ext cx="491592" cy="514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a3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3191373" y="6415286"/>
            <a:ext cx="847227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s-AR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1" name="60 Conector recto de flecha"/>
          <p:cNvCxnSpPr/>
          <p:nvPr/>
        </p:nvCxnSpPr>
        <p:spPr>
          <a:xfrm>
            <a:off x="3581400" y="5791200"/>
            <a:ext cx="304800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 flipH="1">
            <a:off x="4953000" y="2152650"/>
            <a:ext cx="19050" cy="180975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flipH="1">
            <a:off x="3505200" y="3962400"/>
            <a:ext cx="14478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5 Rectángulo"/>
          <p:cNvSpPr/>
          <p:nvPr/>
        </p:nvSpPr>
        <p:spPr>
          <a:xfrm>
            <a:off x="4577172" y="6405364"/>
            <a:ext cx="4157116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2000" b="1" dirty="0" smtClean="0">
                <a:solidFill>
                  <a:srgbClr val="0070C0"/>
                </a:solidFill>
                <a:latin typeface="+mj-lt"/>
                <a:ea typeface="Batang"/>
              </a:rPr>
              <a:t>Clone en Profundidad</a:t>
            </a:r>
            <a:endParaRPr lang="es-ES" sz="2000" b="1" dirty="0">
              <a:solidFill>
                <a:srgbClr val="0070C0"/>
              </a:solidFill>
              <a:latin typeface="+mj-lt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6977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13" name="4 Marcador de contenido"/>
          <p:cNvSpPr>
            <a:spLocks noGrp="1"/>
          </p:cNvSpPr>
          <p:nvPr>
            <p:ph idx="1"/>
          </p:nvPr>
        </p:nvSpPr>
        <p:spPr>
          <a:xfrm>
            <a:off x="395536" y="1326247"/>
            <a:ext cx="8138864" cy="3046988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wrap="square">
            <a:sp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Termostato{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panel;</a:t>
            </a:r>
            <a:endParaRPr lang="es-ES_tradnl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s-ES_tradnl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actual;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Termostato(</a:t>
            </a:r>
            <a:r>
              <a:rPr lang="es-ES_tradnl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,int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panel = p; actual = a;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395536" y="1313473"/>
            <a:ext cx="8062664" cy="3139321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s-ES_tradnl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//Comandos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establecerPanel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/*La establece el usuario a través del panel*/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panel = p;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establecerActual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//La lee un sensor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actual= p;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4 Marcador de contenido"/>
          <p:cNvSpPr txBox="1">
            <a:spLocks/>
          </p:cNvSpPr>
          <p:nvPr/>
        </p:nvSpPr>
        <p:spPr>
          <a:xfrm>
            <a:off x="381000" y="5029200"/>
            <a:ext cx="8062664" cy="1569660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AR" dirty="0" err="1">
                <a:solidFill>
                  <a:schemeClr val="tx1"/>
                </a:solidFill>
              </a:rPr>
              <a:t>public</a:t>
            </a:r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dirty="0" err="1">
                <a:solidFill>
                  <a:schemeClr val="tx1"/>
                </a:solidFill>
              </a:rPr>
              <a:t>void</a:t>
            </a:r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dirty="0" err="1">
                <a:solidFill>
                  <a:schemeClr val="tx1"/>
                </a:solidFill>
              </a:rPr>
              <a:t>copy</a:t>
            </a:r>
            <a:r>
              <a:rPr lang="es-AR" dirty="0">
                <a:solidFill>
                  <a:schemeClr val="tx1"/>
                </a:solidFill>
              </a:rPr>
              <a:t> (Termostato t){</a:t>
            </a:r>
          </a:p>
          <a:p>
            <a:r>
              <a:rPr lang="es-AR" dirty="0">
                <a:solidFill>
                  <a:schemeClr val="tx1"/>
                </a:solidFill>
              </a:rPr>
              <a:t>  panel = </a:t>
            </a:r>
            <a:r>
              <a:rPr lang="es-AR" dirty="0" err="1">
                <a:solidFill>
                  <a:schemeClr val="tx1"/>
                </a:solidFill>
              </a:rPr>
              <a:t>t.obtenerPanel</a:t>
            </a:r>
            <a:r>
              <a:rPr lang="es-AR" dirty="0">
                <a:solidFill>
                  <a:schemeClr val="tx1"/>
                </a:solidFill>
              </a:rPr>
              <a:t>(); </a:t>
            </a:r>
          </a:p>
          <a:p>
            <a:r>
              <a:rPr lang="es-AR" dirty="0">
                <a:solidFill>
                  <a:schemeClr val="tx1"/>
                </a:solidFill>
              </a:rPr>
              <a:t>  actual =  </a:t>
            </a:r>
            <a:r>
              <a:rPr lang="es-AR" dirty="0" err="1">
                <a:solidFill>
                  <a:schemeClr val="tx1"/>
                </a:solidFill>
              </a:rPr>
              <a:t>t.obtenerActual</a:t>
            </a:r>
            <a:r>
              <a:rPr lang="es-AR" dirty="0">
                <a:solidFill>
                  <a:schemeClr val="tx1"/>
                </a:solidFill>
              </a:rPr>
              <a:t>();</a:t>
            </a:r>
          </a:p>
          <a:p>
            <a:r>
              <a:rPr lang="es-AR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6" name="4 Marcador de contenido"/>
          <p:cNvSpPr>
            <a:spLocks noGrp="1"/>
          </p:cNvSpPr>
          <p:nvPr>
            <p:ph idx="1"/>
          </p:nvPr>
        </p:nvSpPr>
        <p:spPr>
          <a:xfrm>
            <a:off x="395536" y="1332051"/>
            <a:ext cx="8138864" cy="5262979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obtenerPanel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panel;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obtenerActual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actual;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regulado(){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/*El termostato está regulado si la última temperatura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sensada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es la que estableció el usuario en el panel*/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panel == actual;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95536" y="1313473"/>
            <a:ext cx="8062664" cy="1200329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Termostato clone(){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Termostato 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panel,actual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4 Marcador de contenido"/>
          <p:cNvSpPr txBox="1">
            <a:spLocks/>
          </p:cNvSpPr>
          <p:nvPr/>
        </p:nvSpPr>
        <p:spPr>
          <a:xfrm>
            <a:off x="457200" y="2590800"/>
            <a:ext cx="8062664" cy="1569660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AR" dirty="0" err="1">
                <a:solidFill>
                  <a:schemeClr val="tx1"/>
                </a:solidFill>
              </a:rPr>
              <a:t>public</a:t>
            </a:r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dirty="0" err="1">
                <a:solidFill>
                  <a:schemeClr val="tx1"/>
                </a:solidFill>
              </a:rPr>
              <a:t>boolean</a:t>
            </a:r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dirty="0" err="1">
                <a:solidFill>
                  <a:schemeClr val="tx1"/>
                </a:solidFill>
              </a:rPr>
              <a:t>equals</a:t>
            </a:r>
            <a:r>
              <a:rPr lang="es-AR" dirty="0">
                <a:solidFill>
                  <a:schemeClr val="tx1"/>
                </a:solidFill>
              </a:rPr>
              <a:t> (Termostato t){</a:t>
            </a:r>
          </a:p>
          <a:p>
            <a:r>
              <a:rPr lang="es-AR" dirty="0">
                <a:solidFill>
                  <a:schemeClr val="tx1"/>
                </a:solidFill>
              </a:rPr>
              <a:t>  </a:t>
            </a:r>
            <a:r>
              <a:rPr lang="es-AR" dirty="0" err="1">
                <a:solidFill>
                  <a:schemeClr val="tx1"/>
                </a:solidFill>
              </a:rPr>
              <a:t>return</a:t>
            </a:r>
            <a:r>
              <a:rPr lang="es-AR" dirty="0">
                <a:solidFill>
                  <a:schemeClr val="tx1"/>
                </a:solidFill>
              </a:rPr>
              <a:t> panel == </a:t>
            </a:r>
            <a:r>
              <a:rPr lang="es-AR" dirty="0" err="1">
                <a:solidFill>
                  <a:schemeClr val="tx1"/>
                </a:solidFill>
              </a:rPr>
              <a:t>t.obtenerPanel</a:t>
            </a:r>
            <a:r>
              <a:rPr lang="es-AR" dirty="0">
                <a:solidFill>
                  <a:schemeClr val="tx1"/>
                </a:solidFill>
              </a:rPr>
              <a:t>() &amp;&amp;</a:t>
            </a:r>
          </a:p>
          <a:p>
            <a:r>
              <a:rPr lang="es-AR" dirty="0">
                <a:solidFill>
                  <a:schemeClr val="tx1"/>
                </a:solidFill>
              </a:rPr>
              <a:t>         actual == </a:t>
            </a:r>
            <a:r>
              <a:rPr lang="es-AR" dirty="0" err="1">
                <a:solidFill>
                  <a:schemeClr val="tx1"/>
                </a:solidFill>
              </a:rPr>
              <a:t>t.obtenerActual</a:t>
            </a:r>
            <a:r>
              <a:rPr lang="es-AR" dirty="0">
                <a:solidFill>
                  <a:schemeClr val="tx1"/>
                </a:solidFill>
              </a:rPr>
              <a:t>();</a:t>
            </a:r>
          </a:p>
          <a:p>
            <a:r>
              <a:rPr lang="es-AR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12" name="11 Rectángulo"/>
          <p:cNvSpPr/>
          <p:nvPr/>
        </p:nvSpPr>
        <p:spPr>
          <a:xfrm>
            <a:off x="533400" y="1828800"/>
            <a:ext cx="3886200" cy="838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&lt;&lt;Atributos </a:t>
            </a:r>
            <a:r>
              <a:rPr lang="es-ES" sz="2000" dirty="0">
                <a:solidFill>
                  <a:schemeClr val="tx1"/>
                </a:solidFill>
              </a:rPr>
              <a:t>de </a:t>
            </a:r>
            <a:r>
              <a:rPr lang="es-ES" sz="20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panel,actual:entero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33400" y="1371600"/>
            <a:ext cx="38862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Termostato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3400" y="2667000"/>
            <a:ext cx="3886200" cy="4038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Termostato(</a:t>
            </a:r>
            <a:r>
              <a:rPr lang="es-ES" sz="2000" dirty="0" err="1" smtClean="0">
                <a:solidFill>
                  <a:schemeClr val="tx1"/>
                </a:solidFill>
              </a:rPr>
              <a:t>p,a:entero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establecerPanel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p:entero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establecerActual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a</a:t>
            </a:r>
            <a:r>
              <a:rPr lang="es-ES" sz="2000" dirty="0" err="1" smtClean="0">
                <a:solidFill>
                  <a:schemeClr val="tx1"/>
                </a:solidFill>
              </a:rPr>
              <a:t>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copy</a:t>
            </a:r>
            <a:r>
              <a:rPr lang="es-ES" sz="2000" dirty="0" smtClean="0">
                <a:solidFill>
                  <a:schemeClr val="tx1"/>
                </a:solidFill>
              </a:rPr>
              <a:t> (</a:t>
            </a:r>
            <a:r>
              <a:rPr lang="es-ES" sz="2000" dirty="0" err="1">
                <a:solidFill>
                  <a:schemeClr val="tx1"/>
                </a:solidFill>
              </a:rPr>
              <a:t>t</a:t>
            </a:r>
            <a:r>
              <a:rPr lang="es-ES" sz="2000" dirty="0" err="1" smtClean="0">
                <a:solidFill>
                  <a:schemeClr val="tx1"/>
                </a:solidFill>
              </a:rPr>
              <a:t>:Termostato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obtenerPanel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obtenerActual</a:t>
            </a:r>
            <a:r>
              <a:rPr lang="es-ES" sz="2000" dirty="0" smtClean="0">
                <a:solidFill>
                  <a:schemeClr val="tx1"/>
                </a:solidFill>
              </a:rPr>
              <a:t> ():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regulado():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equals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t:Termostato</a:t>
            </a:r>
            <a:r>
              <a:rPr lang="es-ES" sz="2000" dirty="0" smtClean="0">
                <a:solidFill>
                  <a:schemeClr val="tx1"/>
                </a:solidFill>
              </a:rPr>
              <a:t>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</a:t>
            </a:r>
            <a:r>
              <a:rPr lang="es-ES" sz="2000" dirty="0" smtClean="0">
                <a:solidFill>
                  <a:schemeClr val="tx1"/>
                </a:solidFill>
              </a:rPr>
              <a:t>lone():Termostato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toString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48200" y="1828800"/>
            <a:ext cx="4267200" cy="1447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&lt;&lt;Atributos </a:t>
            </a:r>
            <a:r>
              <a:rPr lang="es-ES" sz="2000" dirty="0">
                <a:solidFill>
                  <a:schemeClr val="tx1"/>
                </a:solidFill>
              </a:rPr>
              <a:t>de </a:t>
            </a:r>
            <a:r>
              <a:rPr lang="es-ES" sz="20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mechero:boolean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capacidad:entero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termostato:Termostato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648200" y="1371600"/>
            <a:ext cx="42672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err="1" smtClean="0">
                <a:solidFill>
                  <a:schemeClr val="tx1"/>
                </a:solidFill>
              </a:rPr>
              <a:t>Termotanque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648200" y="3276600"/>
            <a:ext cx="4267200" cy="3429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Termotanque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t:Termostato</a:t>
            </a:r>
            <a:r>
              <a:rPr lang="es-ES" sz="2000" dirty="0" smtClean="0">
                <a:solidFill>
                  <a:schemeClr val="tx1"/>
                </a:solidFill>
              </a:rPr>
              <a:t>,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                      c:entero)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</a:t>
            </a:r>
            <a:r>
              <a:rPr lang="es-ES" sz="2000" dirty="0" smtClean="0">
                <a:solidFill>
                  <a:schemeClr val="tx1"/>
                </a:solidFill>
              </a:rPr>
              <a:t>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encender()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apagar()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establecerTermostato</a:t>
            </a:r>
            <a:r>
              <a:rPr lang="es-ES" sz="2000" dirty="0" smtClean="0">
                <a:solidFill>
                  <a:schemeClr val="tx1"/>
                </a:solidFill>
              </a:rPr>
              <a:t>(t:Termostato)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establecerCapacidad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c:entero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copy</a:t>
            </a:r>
            <a:r>
              <a:rPr lang="es-ES" sz="2000" dirty="0" smtClean="0">
                <a:solidFill>
                  <a:schemeClr val="tx1"/>
                </a:solidFill>
              </a:rPr>
              <a:t> (</a:t>
            </a:r>
            <a:r>
              <a:rPr lang="es-ES" sz="2000" dirty="0" err="1" smtClean="0">
                <a:solidFill>
                  <a:schemeClr val="tx1"/>
                </a:solidFill>
              </a:rPr>
              <a:t>m:Termotanque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12" name="11 Rectángulo"/>
          <p:cNvSpPr/>
          <p:nvPr/>
        </p:nvSpPr>
        <p:spPr>
          <a:xfrm>
            <a:off x="533400" y="1828800"/>
            <a:ext cx="3886200" cy="838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&lt;&lt;Atributos </a:t>
            </a:r>
            <a:r>
              <a:rPr lang="es-ES" sz="2000" dirty="0">
                <a:solidFill>
                  <a:schemeClr val="tx1"/>
                </a:solidFill>
              </a:rPr>
              <a:t>de </a:t>
            </a:r>
            <a:r>
              <a:rPr lang="es-ES" sz="20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panel,actual:entero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33400" y="1371600"/>
            <a:ext cx="38862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Termostato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3400" y="2667000"/>
            <a:ext cx="3886200" cy="4038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Termostato(</a:t>
            </a:r>
            <a:r>
              <a:rPr lang="es-ES" sz="2000" dirty="0" err="1" smtClean="0">
                <a:solidFill>
                  <a:schemeClr val="tx1"/>
                </a:solidFill>
              </a:rPr>
              <a:t>p,a:entero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establecerPanel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p:entero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establecerActual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a</a:t>
            </a:r>
            <a:r>
              <a:rPr lang="es-ES" sz="2000" dirty="0" err="1" smtClean="0">
                <a:solidFill>
                  <a:schemeClr val="tx1"/>
                </a:solidFill>
              </a:rPr>
              <a:t>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copy</a:t>
            </a:r>
            <a:r>
              <a:rPr lang="es-ES" sz="2000" dirty="0" smtClean="0">
                <a:solidFill>
                  <a:schemeClr val="tx1"/>
                </a:solidFill>
              </a:rPr>
              <a:t> (</a:t>
            </a:r>
            <a:r>
              <a:rPr lang="es-ES" sz="2000" dirty="0" err="1">
                <a:solidFill>
                  <a:schemeClr val="tx1"/>
                </a:solidFill>
              </a:rPr>
              <a:t>t</a:t>
            </a:r>
            <a:r>
              <a:rPr lang="es-ES" sz="2000" dirty="0" err="1" smtClean="0">
                <a:solidFill>
                  <a:schemeClr val="tx1"/>
                </a:solidFill>
              </a:rPr>
              <a:t>:Termostato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obtenerPanel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obtenerActual</a:t>
            </a:r>
            <a:r>
              <a:rPr lang="es-ES" sz="2000" dirty="0" smtClean="0">
                <a:solidFill>
                  <a:schemeClr val="tx1"/>
                </a:solidFill>
              </a:rPr>
              <a:t> ():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regulado():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equals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t:Termostato</a:t>
            </a:r>
            <a:r>
              <a:rPr lang="es-ES" sz="2000" dirty="0" smtClean="0">
                <a:solidFill>
                  <a:schemeClr val="tx1"/>
                </a:solidFill>
              </a:rPr>
              <a:t>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</a:t>
            </a:r>
            <a:r>
              <a:rPr lang="es-ES" sz="2000" dirty="0" smtClean="0">
                <a:solidFill>
                  <a:schemeClr val="tx1"/>
                </a:solidFill>
              </a:rPr>
              <a:t>lone():Termostato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toString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48200" y="1828800"/>
            <a:ext cx="4267200" cy="1447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&lt;&lt;Atributos </a:t>
            </a:r>
            <a:r>
              <a:rPr lang="es-ES" sz="2000" dirty="0">
                <a:solidFill>
                  <a:schemeClr val="tx1"/>
                </a:solidFill>
              </a:rPr>
              <a:t>de </a:t>
            </a:r>
            <a:r>
              <a:rPr lang="es-ES" sz="20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mechero:boolean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capacidad:entero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termostato:Termostato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648200" y="1371600"/>
            <a:ext cx="4267200" cy="457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smtClean="0">
                <a:solidFill>
                  <a:schemeClr val="tx1"/>
                </a:solidFill>
              </a:rPr>
              <a:t>Termotanque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648200" y="3276600"/>
            <a:ext cx="4267200" cy="3429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Consultas&gt;&gt;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encendido():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obtenerCapacidad</a:t>
            </a:r>
            <a:r>
              <a:rPr lang="es-ES" sz="2000" dirty="0" smtClean="0">
                <a:solidFill>
                  <a:schemeClr val="tx1"/>
                </a:solidFill>
              </a:rPr>
              <a:t>():entero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obtenerTermostato</a:t>
            </a:r>
            <a:r>
              <a:rPr lang="es-ES" sz="2000" dirty="0" smtClean="0">
                <a:solidFill>
                  <a:schemeClr val="tx1"/>
                </a:solidFill>
              </a:rPr>
              <a:t>():Termostato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equals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t:Termotanque</a:t>
            </a:r>
            <a:r>
              <a:rPr lang="es-ES" sz="2000" dirty="0" smtClean="0">
                <a:solidFill>
                  <a:schemeClr val="tx1"/>
                </a:solidFill>
              </a:rPr>
              <a:t>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</a:t>
            </a:r>
            <a:r>
              <a:rPr lang="es-ES" sz="2000" dirty="0" smtClean="0">
                <a:solidFill>
                  <a:schemeClr val="tx1"/>
                </a:solidFill>
              </a:rPr>
              <a:t>lone():</a:t>
            </a:r>
            <a:r>
              <a:rPr lang="es-ES" sz="2000" dirty="0" err="1" smtClean="0">
                <a:solidFill>
                  <a:schemeClr val="tx1"/>
                </a:solidFill>
              </a:rPr>
              <a:t>Termotanque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toString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 y Equivalencias entre clases asociadas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s-AR" smtClean="0">
                <a:solidFill>
                  <a:schemeClr val="tx1"/>
                </a:solidFill>
              </a:rPr>
              <a:t>Introducción a la Programación Orientada a Objetos IPOO - 2016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fld id="{C11C43BD-71E5-46FE-A724-5D4443A5068E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 Marcador de contenido"/>
          <p:cNvSpPr>
            <a:spLocks noGrp="1"/>
          </p:cNvSpPr>
          <p:nvPr>
            <p:ph idx="1"/>
          </p:nvPr>
        </p:nvSpPr>
        <p:spPr>
          <a:xfrm>
            <a:off x="395536" y="1326247"/>
            <a:ext cx="7620000" cy="2246769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Termostato{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panel;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actual;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Termostato(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p,int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panel = p; actual = a;}</a:t>
            </a:r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395536" y="3690878"/>
            <a:ext cx="7620000" cy="317009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114300" indent="0">
              <a:spcBef>
                <a:spcPts val="0"/>
              </a:spcBef>
              <a:buFont typeface="Arial" pitchFamily="34" charset="0"/>
              <a:buNone/>
              <a:defRPr sz="2400" b="1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sz="2000" dirty="0" err="1">
                <a:solidFill>
                  <a:schemeClr val="tx1"/>
                </a:solidFill>
              </a:rPr>
              <a:t>class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_tradnl" sz="2000" dirty="0" err="1">
                <a:solidFill>
                  <a:schemeClr val="tx1"/>
                </a:solidFill>
              </a:rPr>
              <a:t>TermoTanque</a:t>
            </a:r>
            <a:r>
              <a:rPr lang="es-ES_tradnl" sz="2000" dirty="0">
                <a:solidFill>
                  <a:schemeClr val="tx1"/>
                </a:solidFill>
              </a:rPr>
              <a:t>{</a:t>
            </a:r>
          </a:p>
          <a:p>
            <a:r>
              <a:rPr lang="es-ES_tradnl" sz="2000" dirty="0">
                <a:solidFill>
                  <a:schemeClr val="tx1"/>
                </a:solidFill>
              </a:rPr>
              <a:t>//Atributos de instancia</a:t>
            </a:r>
          </a:p>
          <a:p>
            <a:r>
              <a:rPr lang="es-ES_tradnl" sz="2000" dirty="0" err="1">
                <a:solidFill>
                  <a:schemeClr val="tx1"/>
                </a:solidFill>
              </a:rPr>
              <a:t>private</a:t>
            </a:r>
            <a:r>
              <a:rPr lang="es-ES_tradnl" sz="2000" dirty="0">
                <a:solidFill>
                  <a:schemeClr val="tx1"/>
                </a:solidFill>
              </a:rPr>
              <a:t> </a:t>
            </a:r>
            <a:r>
              <a:rPr lang="es-ES_tradnl" sz="2000" dirty="0" err="1">
                <a:solidFill>
                  <a:schemeClr val="tx1"/>
                </a:solidFill>
              </a:rPr>
              <a:t>boolean</a:t>
            </a:r>
            <a:r>
              <a:rPr lang="es-ES_tradnl" sz="2000" dirty="0">
                <a:solidFill>
                  <a:schemeClr val="tx1"/>
                </a:solidFill>
              </a:rPr>
              <a:t> mechero;</a:t>
            </a:r>
          </a:p>
          <a:p>
            <a:r>
              <a:rPr lang="es-ES_tradnl" sz="2000" dirty="0" err="1">
                <a:solidFill>
                  <a:schemeClr val="tx1"/>
                </a:solidFill>
              </a:rPr>
              <a:t>private</a:t>
            </a:r>
            <a:r>
              <a:rPr lang="es-ES_tradnl" sz="2000" dirty="0">
                <a:solidFill>
                  <a:schemeClr val="tx1"/>
                </a:solidFill>
              </a:rPr>
              <a:t> </a:t>
            </a:r>
            <a:r>
              <a:rPr lang="es-ES_tradnl" sz="2000" dirty="0" err="1">
                <a:solidFill>
                  <a:schemeClr val="tx1"/>
                </a:solidFill>
              </a:rPr>
              <a:t>int</a:t>
            </a:r>
            <a:r>
              <a:rPr lang="es-ES_tradnl" sz="2000" dirty="0">
                <a:solidFill>
                  <a:schemeClr val="tx1"/>
                </a:solidFill>
              </a:rPr>
              <a:t> capacidad;</a:t>
            </a:r>
          </a:p>
          <a:p>
            <a:r>
              <a:rPr lang="es-ES_tradnl" sz="2000" dirty="0" err="1">
                <a:solidFill>
                  <a:schemeClr val="tx1"/>
                </a:solidFill>
              </a:rPr>
              <a:t>private</a:t>
            </a:r>
            <a:r>
              <a:rPr lang="es-ES_tradnl" sz="2000" dirty="0">
                <a:solidFill>
                  <a:schemeClr val="tx1"/>
                </a:solidFill>
              </a:rPr>
              <a:t> Termostato </a:t>
            </a:r>
            <a:r>
              <a:rPr lang="es-ES_tradnl" sz="2000" dirty="0" err="1">
                <a:solidFill>
                  <a:schemeClr val="tx1"/>
                </a:solidFill>
              </a:rPr>
              <a:t>termostato</a:t>
            </a:r>
            <a:r>
              <a:rPr lang="es-ES_tradnl" sz="2000" dirty="0">
                <a:solidFill>
                  <a:schemeClr val="tx1"/>
                </a:solidFill>
              </a:rPr>
              <a:t>;</a:t>
            </a:r>
          </a:p>
          <a:p>
            <a:r>
              <a:rPr lang="es-ES_tradnl" sz="2000" dirty="0">
                <a:solidFill>
                  <a:schemeClr val="tx1"/>
                </a:solidFill>
              </a:rPr>
              <a:t>//Constructor</a:t>
            </a:r>
          </a:p>
          <a:p>
            <a:r>
              <a:rPr lang="es-ES_tradnl" sz="2000" dirty="0" err="1">
                <a:solidFill>
                  <a:schemeClr val="tx1"/>
                </a:solidFill>
              </a:rPr>
              <a:t>public</a:t>
            </a:r>
            <a:r>
              <a:rPr lang="es-ES_tradnl" sz="2000" dirty="0">
                <a:solidFill>
                  <a:schemeClr val="tx1"/>
                </a:solidFill>
              </a:rPr>
              <a:t> </a:t>
            </a:r>
            <a:r>
              <a:rPr lang="es-ES_tradnl" sz="2000" dirty="0" err="1">
                <a:solidFill>
                  <a:schemeClr val="tx1"/>
                </a:solidFill>
              </a:rPr>
              <a:t>TermoTanque</a:t>
            </a:r>
            <a:r>
              <a:rPr lang="es-ES_tradnl" sz="2000" dirty="0">
                <a:solidFill>
                  <a:schemeClr val="tx1"/>
                </a:solidFill>
              </a:rPr>
              <a:t> (Termostato t , </a:t>
            </a:r>
            <a:r>
              <a:rPr lang="es-ES_tradnl" sz="2000" dirty="0" err="1">
                <a:solidFill>
                  <a:schemeClr val="tx1"/>
                </a:solidFill>
              </a:rPr>
              <a:t>int</a:t>
            </a:r>
            <a:r>
              <a:rPr lang="es-ES_tradnl" sz="2000" dirty="0">
                <a:solidFill>
                  <a:schemeClr val="tx1"/>
                </a:solidFill>
              </a:rPr>
              <a:t> c){</a:t>
            </a:r>
          </a:p>
          <a:p>
            <a:r>
              <a:rPr lang="es-AR" sz="2000" dirty="0">
                <a:solidFill>
                  <a:schemeClr val="tx1"/>
                </a:solidFill>
              </a:rPr>
              <a:t>//Requiere t ligado </a:t>
            </a:r>
          </a:p>
          <a:p>
            <a:r>
              <a:rPr lang="es-ES_tradnl" sz="2000" dirty="0">
                <a:solidFill>
                  <a:schemeClr val="tx1"/>
                </a:solidFill>
              </a:rPr>
              <a:t>  mechero = false; capacidad=c; termostato = t;</a:t>
            </a:r>
          </a:p>
          <a:p>
            <a:r>
              <a:rPr lang="es-ES_tradnl" sz="2000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1526</Words>
  <Application>Microsoft Office PowerPoint</Application>
  <PresentationFormat>On-screen Show (4:3)</PresentationFormat>
  <Paragraphs>398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Tema de Office</vt:lpstr>
      <vt:lpstr>INTRODUCCIÓN A LA PROGRAMACIÓN ORIENTADA A OBJETOS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  <vt:lpstr>Identidad y Equivalencias entre clases asociadas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User</cp:lastModifiedBy>
  <cp:revision>146</cp:revision>
  <dcterms:created xsi:type="dcterms:W3CDTF">2015-03-04T18:37:05Z</dcterms:created>
  <dcterms:modified xsi:type="dcterms:W3CDTF">2018-09-07T20:18:19Z</dcterms:modified>
</cp:coreProperties>
</file>